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70" r:id="rId4"/>
    <p:sldId id="258" r:id="rId5"/>
    <p:sldId id="262" r:id="rId6"/>
    <p:sldId id="272" r:id="rId7"/>
    <p:sldId id="271" r:id="rId8"/>
    <p:sldId id="273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77" r:id="rId17"/>
    <p:sldId id="274" r:id="rId18"/>
    <p:sldId id="276" r:id="rId19"/>
    <p:sldId id="275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7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5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0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30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71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4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70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93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36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30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76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6D66D416-2157-4225-894F-4551DC55C49C}" type="datetimeFigureOut">
              <a:rPr lang="en-IN" smtClean="0"/>
              <a:t>13-09-2021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99C1A95-0CD0-4F9B-A330-CACAC681A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038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idxchange.com/what-is-electronic-billing/" TargetMode="External"/><Relationship Id="rId2" Type="http://schemas.openxmlformats.org/officeDocument/2006/relationships/hyperlink" Target="https://en.wikipedia.org/wiki/Online_food_orde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www.spaceotechnologies.com/create-online-food-ordering-system-guid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7D6F-D227-4052-A3CF-CBD865BE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Food blog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2AAC1-604A-414D-9C46-0CDD88DC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3624" y="4408371"/>
            <a:ext cx="9070848" cy="730891"/>
          </a:xfrm>
        </p:spPr>
        <p:txBody>
          <a:bodyPr>
            <a:normAutofit/>
          </a:bodyPr>
          <a:lstStyle/>
          <a:p>
            <a:r>
              <a:rPr lang="en-IN" sz="2400" b="1" dirty="0"/>
              <a:t>NEVER EVER WITHOUT FOOD</a:t>
            </a:r>
          </a:p>
        </p:txBody>
      </p:sp>
    </p:spTree>
    <p:extLst>
      <p:ext uri="{BB962C8B-B14F-4D97-AF65-F5344CB8AC3E}">
        <p14:creationId xmlns:p14="http://schemas.microsoft.com/office/powerpoint/2010/main" val="41117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E559-F773-465F-80DE-D90848D9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HOME PAGE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E5FB8F-28D3-4622-845E-F52AD19909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r="11340"/>
          <a:stretch>
            <a:fillRect/>
          </a:stretch>
        </p:blipFill>
        <p:spPr>
          <a:xfrm>
            <a:off x="190499" y="142494"/>
            <a:ext cx="8601076" cy="63825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688F0-F597-4A3D-B9E5-03886B528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71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0399-B767-4053-96EB-2BE294D2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TIFFIN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DEA14E0-A764-4A6F-B98E-EF062D5D13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b="3096"/>
          <a:stretch>
            <a:fillRect/>
          </a:stretch>
        </p:blipFill>
        <p:spPr>
          <a:xfrm>
            <a:off x="228599" y="133350"/>
            <a:ext cx="8601076" cy="64869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B4C38-83CE-4556-8403-48B170B3B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29725" y="2249424"/>
            <a:ext cx="2432304" cy="3502152"/>
          </a:xfrm>
        </p:spPr>
        <p:txBody>
          <a:bodyPr>
            <a:normAutofit/>
          </a:bodyPr>
          <a:lstStyle/>
          <a:p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35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4CC4-79BD-4A59-948B-21773E3E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RICE AND MEALS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6CE4157-6E24-4CFB-ABD3-3FEEAC3E8E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" r="476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46CAA-BBBC-4AE2-BFFC-8991CDC96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D2BD-44A2-447C-9C9B-C2F2092A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TRADITIONAL FOODS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CABEE0-C696-426D-9029-4B2170E863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r="340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BDDF3-6DB5-4B05-8319-7F9AD2CF7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4CB41-C34F-49F1-93DB-69495B34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DRY ITEMS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D446ACC-6CA0-4FAA-8A50-9751DCB1C2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7" r="634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1D1CE-BD3F-4D02-9FB5-9354349F0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5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5899-7096-4B17-A49A-DC201200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GRAVY &amp; CURRY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14BB747-F00A-4296-9893-D63463BF7C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8033"/>
          <a:stretch>
            <a:fillRect/>
          </a:stretch>
        </p:blipFill>
        <p:spPr>
          <a:xfrm>
            <a:off x="247649" y="485013"/>
            <a:ext cx="8324851" cy="63825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E04B3-CACF-4CD6-BB9A-3097EB9AA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3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2F0B-78BC-496D-A585-CA79ADA4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BILLING PAGE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15C258A-D136-4592-9506-FF978D11C6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3" b="889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E9664-23E9-4F1E-A6E4-3C3075DD5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IN" sz="2400" dirty="0">
              <a:solidFill>
                <a:schemeClr val="accent6">
                  <a:lumMod val="40000"/>
                  <a:lumOff val="6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0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6BFC-C1AC-4B60-ACF7-62D7845A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5CB7B-808F-4396-8E6F-941987136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1714"/>
            <a:ext cx="10058400" cy="4293326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sz="2600" dirty="0">
                <a:solidFill>
                  <a:srgbClr val="FCF4D2"/>
                </a:solidFill>
                <a:latin typeface="Bahnschrift" panose="020B0502040204020203" pitchFamily="34" charset="0"/>
              </a:rPr>
              <a:t> Thus, this is a model that is flexible enough to be open to changes and yet cling on to its founding principle of promoting indigenous cuisine of the country. </a:t>
            </a:r>
          </a:p>
          <a:p>
            <a:pPr algn="just"/>
            <a:r>
              <a:rPr lang="en-IN" sz="2600" dirty="0">
                <a:solidFill>
                  <a:srgbClr val="FCF4D2"/>
                </a:solidFill>
                <a:latin typeface="Bahnschrift" panose="020B0502040204020203" pitchFamily="34" charset="0"/>
              </a:rPr>
              <a:t>The site stands representing a single place or restaurant in its incubation model and it intends to remain so amidst all the planned improvements to the site.</a:t>
            </a:r>
          </a:p>
          <a:p>
            <a:pPr algn="just"/>
            <a:r>
              <a:rPr lang="en-IN" sz="2600" dirty="0">
                <a:solidFill>
                  <a:srgbClr val="FCF4D2"/>
                </a:solidFill>
                <a:latin typeface="Bahnschrift" panose="020B0502040204020203" pitchFamily="34" charset="0"/>
              </a:rPr>
              <a:t> The site will not be opened to other restaurants as a common platform like the other popular contemporary e-commerce site.</a:t>
            </a:r>
          </a:p>
          <a:p>
            <a:pPr algn="just"/>
            <a:r>
              <a:rPr lang="en-IN" sz="2600" dirty="0">
                <a:solidFill>
                  <a:srgbClr val="FCF4D2"/>
                </a:solidFill>
                <a:latin typeface="Bahnschrift" panose="020B0502040204020203" pitchFamily="34" charset="0"/>
              </a:rPr>
              <a:t> The site will be maintained in terms of its ease of usage with utmost focus. </a:t>
            </a:r>
            <a:endParaRPr lang="en-IN" dirty="0">
              <a:solidFill>
                <a:srgbClr val="FCF4D2"/>
              </a:solidFill>
            </a:endParaRPr>
          </a:p>
        </p:txBody>
      </p:sp>
      <p:pic>
        <p:nvPicPr>
          <p:cNvPr id="5" name="Graphic 4" descr="Chicken leg">
            <a:extLst>
              <a:ext uri="{FF2B5EF4-FFF2-40B4-BE49-F238E27FC236}">
                <a16:creationId xmlns:a16="http://schemas.microsoft.com/office/drawing/2014/main" id="{9A343BCD-835A-4D81-9918-25934D69B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3634" y="7349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5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6BFC-C1AC-4B60-ACF7-62D7845A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Bahnschrift" panose="020B0502040204020203" pitchFamily="34" charset="0"/>
              </a:rPr>
              <a:t>FUTURE ENCHANCEMENT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5CB7B-808F-4396-8E6F-941987136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CF4D2"/>
                </a:solidFill>
                <a:latin typeface="Bahnschrift" panose="020B0502040204020203" pitchFamily="34" charset="0"/>
              </a:rPr>
              <a:t>Monetize the site.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CF4D2"/>
                </a:solidFill>
                <a:latin typeface="Bahnschrift" panose="020B0502040204020203" pitchFamily="34" charset="0"/>
              </a:rPr>
              <a:t>Linking the site to a functional restaurant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CF4D2"/>
                </a:solidFill>
                <a:latin typeface="Bahnschrift" panose="020B0502040204020203" pitchFamily="34" charset="0"/>
              </a:rPr>
              <a:t>Taking a commission for every order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CF4D2"/>
                </a:solidFill>
                <a:latin typeface="Bahnschrift" panose="020B0502040204020203" pitchFamily="34" charset="0"/>
              </a:rPr>
              <a:t>Allowing restaurants to place advertisements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CF4D2"/>
                </a:solidFill>
                <a:latin typeface="Bahnschrift" panose="020B0502040204020203" pitchFamily="34" charset="0"/>
              </a:rPr>
              <a:t>Coupons and discounts. </a:t>
            </a:r>
            <a:endParaRPr lang="en-IN" sz="2400" dirty="0">
              <a:solidFill>
                <a:srgbClr val="FCF4D2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Graphic 4" descr="Pasta">
            <a:extLst>
              <a:ext uri="{FF2B5EF4-FFF2-40B4-BE49-F238E27FC236}">
                <a16:creationId xmlns:a16="http://schemas.microsoft.com/office/drawing/2014/main" id="{19AFE31D-0964-494C-A291-0462237D4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2147" y="687056"/>
            <a:ext cx="1163053" cy="11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6BFC-C1AC-4B60-ACF7-62D7845A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5CB7B-808F-4396-8E6F-941987136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>
                <a:solidFill>
                  <a:srgbClr val="FCF4D2"/>
                </a:solidFill>
                <a:latin typeface="Bahnschrift" panose="020B0502040204020203" pitchFamily="34" charset="0"/>
              </a:rPr>
              <a:t>Online food ordering practices</a:t>
            </a:r>
          </a:p>
          <a:p>
            <a:pPr marL="0" lvl="0" indent="0">
              <a:buNone/>
            </a:pPr>
            <a:r>
              <a:rPr lang="en-US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https://en.wikipedia.org/wiki/Online_food_ordering</a:t>
            </a:r>
            <a:endParaRPr lang="en-IN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endParaRPr lang="en-IN" dirty="0">
              <a:solidFill>
                <a:srgbClr val="FCF4D2"/>
              </a:solidFill>
              <a:latin typeface="Bahnschrift" panose="020B0502040204020203" pitchFamily="34" charset="0"/>
            </a:endParaRPr>
          </a:p>
          <a:p>
            <a:pPr lvl="0"/>
            <a:r>
              <a:rPr lang="en-US" dirty="0">
                <a:solidFill>
                  <a:srgbClr val="FCF4D2"/>
                </a:solidFill>
                <a:latin typeface="Bahnschrift" panose="020B0502040204020203" pitchFamily="34" charset="0"/>
              </a:rPr>
              <a:t>Online billing system guidelines</a:t>
            </a:r>
            <a:endParaRPr lang="en-IN" dirty="0">
              <a:solidFill>
                <a:srgbClr val="FCF4D2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Bahnschrif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https://www.avidxchange.com/what-is-electronic-billing/</a:t>
            </a:r>
            <a:endParaRPr lang="en-IN" dirty="0">
              <a:solidFill>
                <a:srgbClr val="FFC000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CF4D2"/>
                </a:solidFill>
                <a:latin typeface="Bahnschrift" panose="020B0502040204020203" pitchFamily="34" charset="0"/>
              </a:rPr>
              <a:t> </a:t>
            </a:r>
            <a:endParaRPr lang="en-IN" dirty="0">
              <a:solidFill>
                <a:srgbClr val="FCF4D2"/>
              </a:solidFill>
              <a:latin typeface="Bahnschrift" panose="020B0502040204020203" pitchFamily="34" charset="0"/>
            </a:endParaRPr>
          </a:p>
          <a:p>
            <a:pPr lvl="0"/>
            <a:r>
              <a:rPr lang="en-US" dirty="0">
                <a:solidFill>
                  <a:srgbClr val="FCF4D2"/>
                </a:solidFill>
                <a:latin typeface="Bahnschrift" panose="020B0502040204020203" pitchFamily="34" charset="0"/>
              </a:rPr>
              <a:t>Ecommerce guidelines of India </a:t>
            </a:r>
          </a:p>
          <a:p>
            <a:pPr marL="0" lvl="0" indent="0">
              <a:buNone/>
            </a:pPr>
            <a:r>
              <a:rPr lang="en-US" dirty="0">
                <a:solidFill>
                  <a:srgbClr val="FFC000"/>
                </a:solidFill>
                <a:latin typeface="Bahnschrift" panose="020B0502040204020203" pitchFamily="34" charset="0"/>
              </a:rPr>
              <a:t>https://consumeraffairs.nic.in/sites/default/files/file-uploads/latestnews/Guidelines</a:t>
            </a:r>
            <a:endParaRPr lang="en-IN" dirty="0">
              <a:solidFill>
                <a:srgbClr val="FFC000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CF4D2"/>
                </a:solidFill>
                <a:latin typeface="Bahnschrift" panose="020B0502040204020203" pitchFamily="34" charset="0"/>
              </a:rPr>
              <a:t> </a:t>
            </a:r>
            <a:endParaRPr lang="en-IN" dirty="0">
              <a:solidFill>
                <a:srgbClr val="FCF4D2"/>
              </a:solidFill>
              <a:latin typeface="Bahnschrift" panose="020B0502040204020203" pitchFamily="34" charset="0"/>
            </a:endParaRPr>
          </a:p>
          <a:p>
            <a:pPr lvl="0"/>
            <a:r>
              <a:rPr lang="en-US" dirty="0">
                <a:solidFill>
                  <a:srgbClr val="FCF4D2"/>
                </a:solidFill>
                <a:latin typeface="Bahnschrift" panose="020B0502040204020203" pitchFamily="34" charset="0"/>
              </a:rPr>
              <a:t>Food ordering site creation </a:t>
            </a:r>
          </a:p>
          <a:p>
            <a:pPr marL="0" lvl="0" indent="0">
              <a:buNone/>
            </a:pPr>
            <a:r>
              <a:rPr lang="en-US" dirty="0">
                <a:solidFill>
                  <a:srgbClr val="FFC000"/>
                </a:solidFill>
                <a:latin typeface="Bahnschrif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https://www.spaceotechnologies.com/create-online-food-ordering-system-guide/</a:t>
            </a:r>
            <a:endParaRPr lang="en-IN" dirty="0">
              <a:solidFill>
                <a:srgbClr val="FFC000"/>
              </a:solidFill>
              <a:latin typeface="Bahnschrift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5" name="Graphic 4" descr="Candy">
            <a:extLst>
              <a:ext uri="{FF2B5EF4-FFF2-40B4-BE49-F238E27FC236}">
                <a16:creationId xmlns:a16="http://schemas.microsoft.com/office/drawing/2014/main" id="{59F68FE1-AFEE-4B6B-966A-C9B19173A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2181" y="7183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4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3D07-0A82-40AD-BD25-21591851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C000"/>
                </a:solidFill>
                <a:latin typeface="Bahnschrift SemiBold" panose="020B0502040204020203" pitchFamily="34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E960F-FBD4-476F-B9AB-A143F18B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4500"/>
            <a:ext cx="10058400" cy="432054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CF4D2"/>
                </a:solidFill>
                <a:latin typeface="Bahnschrift" panose="020B0502040204020203" pitchFamily="34" charset="0"/>
              </a:rPr>
              <a:t>This project is a precursor for a potential food ordering site.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CF4D2"/>
                </a:solidFill>
                <a:latin typeface="Bahnschrift" panose="020B0502040204020203" pitchFamily="34" charset="0"/>
              </a:rPr>
              <a:t> The concept that has been attempted to be highlighted through this project is the importance of recognizing the indigenous cuisine of the country. 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CF4D2"/>
                </a:solidFill>
                <a:latin typeface="Bahnschrift" panose="020B0502040204020203" pitchFamily="34" charset="0"/>
              </a:rPr>
              <a:t>The project showcases only indigenous foods as the choices available to the user at present.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CF4D2"/>
                </a:solidFill>
                <a:latin typeface="Bahnschrift" panose="020B0502040204020203" pitchFamily="34" charset="0"/>
              </a:rPr>
              <a:t> The system also has an in-built billing option that the user will be navigated to on clicking the image of any item.</a:t>
            </a:r>
            <a:endParaRPr lang="en-IN" sz="2400" dirty="0">
              <a:solidFill>
                <a:srgbClr val="FCF4D2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Graphic 4" descr="Covered plate">
            <a:extLst>
              <a:ext uri="{FF2B5EF4-FFF2-40B4-BE49-F238E27FC236}">
                <a16:creationId xmlns:a16="http://schemas.microsoft.com/office/drawing/2014/main" id="{9BEE5811-549F-427B-A865-152748C23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7309" y="4139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4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D8D95-D0E4-45BA-A684-B1A5A0AE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2637234"/>
            <a:ext cx="9070848" cy="1401366"/>
          </a:xfrm>
        </p:spPr>
        <p:txBody>
          <a:bodyPr/>
          <a:lstStyle/>
          <a:p>
            <a:r>
              <a:rPr lang="en-IN" sz="8800" dirty="0">
                <a:solidFill>
                  <a:schemeClr val="accent3">
                    <a:lumMod val="40000"/>
                    <a:lumOff val="60000"/>
                  </a:schemeClr>
                </a:solidFill>
                <a:latin typeface="Bahnschrift SemiBold" panose="020B0502040204020203" pitchFamily="34" charset="0"/>
                <a:cs typeface="Calibri Light" panose="020F03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57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F18B-A201-4A40-A1DE-A466CB18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0114"/>
            <a:ext cx="10058400" cy="1175657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3A3B7-3378-4F37-BFFA-58EC560E3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21971"/>
            <a:ext cx="10058400" cy="486591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CF4D2"/>
                </a:solidFill>
                <a:latin typeface="Bahnschrift" panose="020B0502040204020203" pitchFamily="34" charset="0"/>
              </a:rPr>
              <a:t>Most restaurants are not interested in the rich indigenous cuisine.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CF4D2"/>
                </a:solidFill>
                <a:latin typeface="Bahnschrift" panose="020B0502040204020203" pitchFamily="34" charset="0"/>
              </a:rPr>
              <a:t>The mission behind undertaking this project was restoring the awe that the food of this soil has been invoking 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CF4D2"/>
                </a:solidFill>
                <a:latin typeface="Bahnschrift" panose="020B0502040204020203" pitchFamily="34" charset="0"/>
              </a:rPr>
              <a:t>By creating a model that could potentially pave way for an e-commerce site that serves people their own cuisine.</a:t>
            </a:r>
          </a:p>
        </p:txBody>
      </p:sp>
      <p:pic>
        <p:nvPicPr>
          <p:cNvPr id="7" name="Graphic 6" descr="Table setting">
            <a:extLst>
              <a:ext uri="{FF2B5EF4-FFF2-40B4-BE49-F238E27FC236}">
                <a16:creationId xmlns:a16="http://schemas.microsoft.com/office/drawing/2014/main" id="{9B57C93B-3058-4845-A6B2-3B4100343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0682" y="3821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8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CBA8-A6F5-42D3-9450-3FBCC2AE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B1C01-571F-48A1-99B5-2209AE83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rgbClr val="FCF4D2"/>
                </a:solidFill>
                <a:latin typeface="Bahnschrift" panose="020B0502040204020203" pitchFamily="34" charset="0"/>
              </a:rPr>
              <a:t>Reviving people’s interest in Indian cuisine.</a:t>
            </a:r>
          </a:p>
          <a:p>
            <a:pPr algn="just"/>
            <a:r>
              <a:rPr lang="en-IN" sz="2000" dirty="0">
                <a:solidFill>
                  <a:srgbClr val="FCF4D2"/>
                </a:solidFill>
                <a:latin typeface="Bahnschrift" panose="020B0502040204020203" pitchFamily="34" charset="0"/>
              </a:rPr>
              <a:t>Creating a model for a prospective e-commerce site.</a:t>
            </a:r>
          </a:p>
          <a:p>
            <a:pPr algn="just"/>
            <a:r>
              <a:rPr lang="en-IN" sz="2000" dirty="0">
                <a:solidFill>
                  <a:srgbClr val="FCF4D2"/>
                </a:solidFill>
                <a:latin typeface="Bahnschrift" panose="020B0502040204020203" pitchFamily="34" charset="0"/>
              </a:rPr>
              <a:t>Exploring </a:t>
            </a:r>
            <a:r>
              <a:rPr lang="en-IN" sz="2000">
                <a:solidFill>
                  <a:srgbClr val="FCF4D2"/>
                </a:solidFill>
                <a:latin typeface="Bahnschrift" panose="020B0502040204020203" pitchFamily="34" charset="0"/>
              </a:rPr>
              <a:t>the different </a:t>
            </a:r>
            <a:r>
              <a:rPr lang="en-IN" sz="2000" dirty="0">
                <a:solidFill>
                  <a:srgbClr val="FCF4D2"/>
                </a:solidFill>
                <a:latin typeface="Bahnschrift" panose="020B0502040204020203" pitchFamily="34" charset="0"/>
              </a:rPr>
              <a:t>ways to monetize the site.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0EB32-B369-4CA5-8062-EF2F11753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3951618"/>
            <a:ext cx="4676775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76C9B-83ED-492F-A761-E730DBE0A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951618"/>
            <a:ext cx="5811624" cy="2381250"/>
          </a:xfrm>
          <a:prstGeom prst="rect">
            <a:avLst/>
          </a:prstGeom>
        </p:spPr>
      </p:pic>
      <p:pic>
        <p:nvPicPr>
          <p:cNvPr id="6" name="Graphic 5" descr="Fork and knife">
            <a:extLst>
              <a:ext uri="{FF2B5EF4-FFF2-40B4-BE49-F238E27FC236}">
                <a16:creationId xmlns:a16="http://schemas.microsoft.com/office/drawing/2014/main" id="{4F9DEF26-9597-44CA-ADEA-94EFF7F2C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6024" y="5251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AE53-6AD4-4311-B6FE-3F491F79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TECHNIQUE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A1E8-95A3-43ED-92A1-32DC8D220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000" dirty="0">
                <a:solidFill>
                  <a:srgbClr val="FCF4D2"/>
                </a:solidFill>
              </a:rPr>
              <a:t> </a:t>
            </a:r>
            <a:r>
              <a:rPr lang="en-IN" sz="2400" dirty="0">
                <a:solidFill>
                  <a:srgbClr val="FCF4D2"/>
                </a:solidFill>
                <a:latin typeface="Bahnschrift" panose="020B0502040204020203" pitchFamily="34" charset="0"/>
              </a:rPr>
              <a:t>Food Blog webpage was laid down by the following properties:</a:t>
            </a:r>
          </a:p>
          <a:p>
            <a:pPr lvl="2" algn="just"/>
            <a:r>
              <a:rPr lang="en-IN" sz="2000" dirty="0">
                <a:solidFill>
                  <a:srgbClr val="FCF4D2"/>
                </a:solidFill>
                <a:latin typeface="Bahnschrift" panose="020B0502040204020203" pitchFamily="34" charset="0"/>
              </a:rPr>
              <a:t>Table properties of html</a:t>
            </a:r>
          </a:p>
          <a:p>
            <a:pPr lvl="2" algn="just"/>
            <a:r>
              <a:rPr lang="en-IN" sz="1800" dirty="0">
                <a:solidFill>
                  <a:srgbClr val="FCF4D2"/>
                </a:solidFill>
                <a:latin typeface="Bahnschrift" panose="020B0502040204020203" pitchFamily="34" charset="0"/>
              </a:rPr>
              <a:t>Font properties</a:t>
            </a:r>
          </a:p>
          <a:p>
            <a:pPr lvl="2" algn="just"/>
            <a:r>
              <a:rPr lang="en-IN" sz="1800" dirty="0">
                <a:solidFill>
                  <a:srgbClr val="FCF4D2"/>
                </a:solidFill>
                <a:latin typeface="Bahnschrift" panose="020B0502040204020203" pitchFamily="34" charset="0"/>
              </a:rPr>
              <a:t>List properties under navigation bar</a:t>
            </a:r>
          </a:p>
          <a:p>
            <a:pPr lvl="2" algn="just"/>
            <a:r>
              <a:rPr lang="en-IN" sz="1800" dirty="0">
                <a:solidFill>
                  <a:srgbClr val="FCF4D2"/>
                </a:solidFill>
                <a:latin typeface="Bahnschrift" panose="020B0502040204020203" pitchFamily="34" charset="0"/>
              </a:rPr>
              <a:t>Header properties</a:t>
            </a:r>
          </a:p>
          <a:p>
            <a:pPr lvl="2" algn="just"/>
            <a:r>
              <a:rPr lang="en-IN" sz="1800" dirty="0">
                <a:solidFill>
                  <a:srgbClr val="FCF4D2"/>
                </a:solidFill>
                <a:latin typeface="Bahnschrift" panose="020B0502040204020203" pitchFamily="34" charset="0"/>
              </a:rPr>
              <a:t>Image properties</a:t>
            </a:r>
          </a:p>
          <a:p>
            <a:pPr lvl="2" algn="just"/>
            <a:r>
              <a:rPr lang="en-IN" sz="1800" dirty="0">
                <a:solidFill>
                  <a:srgbClr val="FCF4D2"/>
                </a:solidFill>
                <a:latin typeface="Bahnschrift" panose="020B0502040204020203" pitchFamily="34" charset="0"/>
              </a:rPr>
              <a:t>Properties of input elements</a:t>
            </a:r>
          </a:p>
          <a:p>
            <a:pPr lvl="2" algn="just"/>
            <a:r>
              <a:rPr lang="en-IN" sz="1800" dirty="0">
                <a:solidFill>
                  <a:srgbClr val="FCF4D2"/>
                </a:solidFill>
                <a:latin typeface="Bahnschrift" panose="020B0502040204020203" pitchFamily="34" charset="0"/>
              </a:rPr>
              <a:t>Button properties</a:t>
            </a:r>
          </a:p>
          <a:p>
            <a:pPr lvl="2" algn="just"/>
            <a:r>
              <a:rPr lang="en-IN" sz="1800" dirty="0">
                <a:solidFill>
                  <a:srgbClr val="FCF4D2"/>
                </a:solidFill>
                <a:latin typeface="Bahnschrift" panose="020B0502040204020203" pitchFamily="34" charset="0"/>
              </a:rPr>
              <a:t>Alert functions &amp; other </a:t>
            </a:r>
            <a:r>
              <a:rPr lang="en-IN" sz="1800" dirty="0" err="1">
                <a:solidFill>
                  <a:srgbClr val="FCF4D2"/>
                </a:solidFill>
                <a:latin typeface="Bahnschrift" panose="020B0502040204020203" pitchFamily="34" charset="0"/>
              </a:rPr>
              <a:t>javascript</a:t>
            </a:r>
            <a:r>
              <a:rPr lang="en-IN" sz="1800" dirty="0">
                <a:solidFill>
                  <a:srgbClr val="FCF4D2"/>
                </a:solidFill>
                <a:latin typeface="Bahnschrift" panose="020B0502040204020203" pitchFamily="34" charset="0"/>
              </a:rPr>
              <a:t> functions.</a:t>
            </a:r>
          </a:p>
          <a:p>
            <a:pPr lvl="2" algn="just"/>
            <a:endParaRPr lang="en-IN" dirty="0">
              <a:solidFill>
                <a:srgbClr val="FCF4D2"/>
              </a:solidFill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endParaRPr lang="en-IN" dirty="0">
              <a:solidFill>
                <a:srgbClr val="FCF4D2"/>
              </a:solidFill>
            </a:endParaRP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AEC85540-CCE1-429B-B68F-BCD845D8A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5777" y="721895"/>
            <a:ext cx="1114927" cy="106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5DFC-AF2A-4AA3-BEC4-FE35D1F6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2229" y="740229"/>
            <a:ext cx="2604951" cy="3494314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FLOW CHART FOR THE SITE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B05A6F-AAEF-4BA2-9CD9-4DC00D100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" y="435429"/>
            <a:ext cx="7888605" cy="5900057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A8D4E7-EEEA-4B2E-AFFA-8EF89E5DA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96400" y="4767942"/>
            <a:ext cx="2430780" cy="102325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C1DDB-E0B6-4169-9A1C-BEA4B2AE2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27" y="435428"/>
            <a:ext cx="4147457" cy="5900057"/>
          </a:xfrm>
          <a:prstGeom prst="rect">
            <a:avLst/>
          </a:prstGeom>
        </p:spPr>
      </p:pic>
      <p:pic>
        <p:nvPicPr>
          <p:cNvPr id="9" name="Graphic 8" descr="Fruit bowl">
            <a:extLst>
              <a:ext uri="{FF2B5EF4-FFF2-40B4-BE49-F238E27FC236}">
                <a16:creationId xmlns:a16="http://schemas.microsoft.com/office/drawing/2014/main" id="{9AEF00C2-EC73-4C5F-B674-8272EF8FF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820" y="4354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6BFC-C1AC-4B60-ACF7-62D7845A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SOFTWARE &amp; HARDWARE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5CB7B-808F-4396-8E6F-941987136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40429"/>
            <a:ext cx="10058400" cy="3874977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IN" sz="2400" dirty="0">
                <a:solidFill>
                  <a:srgbClr val="FCF4D2"/>
                </a:solidFill>
                <a:latin typeface="Bahnschrift" panose="020B0502040204020203" pitchFamily="34" charset="0"/>
              </a:rPr>
              <a:t>Internet explorer of versions 6</a:t>
            </a:r>
          </a:p>
          <a:p>
            <a:pPr algn="just">
              <a:lnSpc>
                <a:spcPct val="200000"/>
              </a:lnSpc>
            </a:pPr>
            <a:r>
              <a:rPr lang="en-IN" sz="2400" dirty="0">
                <a:solidFill>
                  <a:srgbClr val="FCF4D2"/>
                </a:solidFill>
                <a:latin typeface="Bahnschrift" panose="020B0502040204020203" pitchFamily="34" charset="0"/>
              </a:rPr>
              <a:t>Firefox browser of version 3.5</a:t>
            </a:r>
          </a:p>
          <a:p>
            <a:pPr algn="just">
              <a:lnSpc>
                <a:spcPct val="200000"/>
              </a:lnSpc>
            </a:pPr>
            <a:r>
              <a:rPr lang="en-IN" sz="2400" dirty="0">
                <a:solidFill>
                  <a:srgbClr val="FCF4D2"/>
                </a:solidFill>
                <a:latin typeface="Bahnschrift" panose="020B0502040204020203" pitchFamily="34" charset="0"/>
              </a:rPr>
              <a:t>Opera browser of version 2</a:t>
            </a:r>
          </a:p>
          <a:p>
            <a:pPr algn="just">
              <a:lnSpc>
                <a:spcPct val="200000"/>
              </a:lnSpc>
            </a:pPr>
            <a:r>
              <a:rPr lang="en-IN" sz="2400" dirty="0">
                <a:solidFill>
                  <a:srgbClr val="FCF4D2"/>
                </a:solidFill>
                <a:latin typeface="Bahnschrift" panose="020B0502040204020203" pitchFamily="34" charset="0"/>
              </a:rPr>
              <a:t>Chrome version 8 or more</a:t>
            </a:r>
          </a:p>
        </p:txBody>
      </p:sp>
      <p:pic>
        <p:nvPicPr>
          <p:cNvPr id="6" name="Graphic 5" descr="Internet">
            <a:extLst>
              <a:ext uri="{FF2B5EF4-FFF2-40B4-BE49-F238E27FC236}">
                <a16:creationId xmlns:a16="http://schemas.microsoft.com/office/drawing/2014/main" id="{22B775AB-3085-4A5C-B542-4DF160478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8283" y="642594"/>
            <a:ext cx="1114925" cy="126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8A90-BFB6-40A5-B8A5-44B669DE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A2B6-E04A-46B3-9EC1-DE734A45B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98171"/>
            <a:ext cx="10058400" cy="4336869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sz="2800" dirty="0">
                <a:solidFill>
                  <a:srgbClr val="FCF4D2"/>
                </a:solidFill>
                <a:latin typeface="Bahnschrift" panose="020B0502040204020203" pitchFamily="34" charset="0"/>
              </a:rPr>
              <a:t>Availability of our indigenous</a:t>
            </a:r>
            <a:endParaRPr lang="en-IN" sz="2800" dirty="0">
              <a:solidFill>
                <a:srgbClr val="FCF4D2"/>
              </a:solidFill>
              <a:latin typeface="Bahnschrift" panose="020B0502040204020203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2800" dirty="0">
                <a:solidFill>
                  <a:srgbClr val="FCF4D2"/>
                </a:solidFill>
                <a:latin typeface="Bahnschrift" panose="020B0502040204020203" pitchFamily="34" charset="0"/>
              </a:rPr>
              <a:t>User’s comfort.</a:t>
            </a:r>
            <a:endParaRPr lang="en-IN" sz="2800" dirty="0">
              <a:solidFill>
                <a:srgbClr val="FCF4D2"/>
              </a:solidFill>
              <a:latin typeface="Bahnschrift" panose="020B0502040204020203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2800" dirty="0">
                <a:solidFill>
                  <a:srgbClr val="FCF4D2"/>
                </a:solidFill>
                <a:latin typeface="Bahnschrift" panose="020B0502040204020203" pitchFamily="34" charset="0"/>
              </a:rPr>
              <a:t>Clear diverse menu of food</a:t>
            </a:r>
            <a:endParaRPr lang="en-IN" sz="2800" dirty="0">
              <a:solidFill>
                <a:srgbClr val="FCF4D2"/>
              </a:solidFill>
              <a:latin typeface="Bahnschrift" panose="020B0502040204020203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US" sz="2800" dirty="0">
                <a:solidFill>
                  <a:srgbClr val="FCF4D2"/>
                </a:solidFill>
                <a:latin typeface="Bahnschrift" panose="020B0502040204020203" pitchFamily="34" charset="0"/>
              </a:rPr>
              <a:t>Accommodate huge amount of orders</a:t>
            </a:r>
            <a:endParaRPr lang="en-IN" dirty="0"/>
          </a:p>
        </p:txBody>
      </p:sp>
      <p:pic>
        <p:nvPicPr>
          <p:cNvPr id="5" name="Graphic 4" descr="Cherries">
            <a:extLst>
              <a:ext uri="{FF2B5EF4-FFF2-40B4-BE49-F238E27FC236}">
                <a16:creationId xmlns:a16="http://schemas.microsoft.com/office/drawing/2014/main" id="{82AEBE88-7E1F-4184-AFC2-15264C8FC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5297" y="7131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BF83A2-03BF-42BD-92BF-AAEB7560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OUR FOOD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3674-B7A1-4EDB-8526-33620AD6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>
                <a:solidFill>
                  <a:srgbClr val="FCF4D2"/>
                </a:solidFill>
                <a:latin typeface="Bahnschrift" panose="020B0502040204020203" pitchFamily="34" charset="0"/>
              </a:rPr>
              <a:t>Tiffin</a:t>
            </a:r>
          </a:p>
          <a:p>
            <a:r>
              <a:rPr lang="en-IN" sz="2800" dirty="0">
                <a:solidFill>
                  <a:srgbClr val="FCF4D2"/>
                </a:solidFill>
                <a:latin typeface="Bahnschrift" panose="020B0502040204020203" pitchFamily="34" charset="0"/>
              </a:rPr>
              <a:t>Rice &amp; Meals</a:t>
            </a:r>
          </a:p>
          <a:p>
            <a:r>
              <a:rPr lang="en-IN" sz="2800" dirty="0">
                <a:solidFill>
                  <a:srgbClr val="FCF4D2"/>
                </a:solidFill>
                <a:latin typeface="Bahnschrift" panose="020B0502040204020203" pitchFamily="34" charset="0"/>
              </a:rPr>
              <a:t>Traditional Foods</a:t>
            </a:r>
          </a:p>
          <a:p>
            <a:r>
              <a:rPr lang="en-IN" sz="2800" dirty="0">
                <a:solidFill>
                  <a:srgbClr val="FCF4D2"/>
                </a:solidFill>
                <a:latin typeface="Bahnschrift" panose="020B0502040204020203" pitchFamily="34" charset="0"/>
              </a:rPr>
              <a:t>Dry Items</a:t>
            </a:r>
          </a:p>
          <a:p>
            <a:r>
              <a:rPr lang="en-IN" sz="2800" dirty="0">
                <a:solidFill>
                  <a:srgbClr val="FCF4D2"/>
                </a:solidFill>
                <a:latin typeface="Bahnschrift" panose="020B0502040204020203" pitchFamily="34" charset="0"/>
              </a:rPr>
              <a:t>Gravy &amp; Curry</a:t>
            </a:r>
            <a:endParaRPr lang="en-IN" dirty="0">
              <a:solidFill>
                <a:srgbClr val="FCF4D2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943F8-4C63-4E43-9019-E3DA4B746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0" y="2103120"/>
            <a:ext cx="4857750" cy="3440430"/>
          </a:xfrm>
          <a:prstGeom prst="rect">
            <a:avLst/>
          </a:prstGeom>
        </p:spPr>
      </p:pic>
      <p:pic>
        <p:nvPicPr>
          <p:cNvPr id="5" name="Graphic 4" descr="Whole pizza">
            <a:extLst>
              <a:ext uri="{FF2B5EF4-FFF2-40B4-BE49-F238E27FC236}">
                <a16:creationId xmlns:a16="http://schemas.microsoft.com/office/drawing/2014/main" id="{11577899-A1D6-43CA-AAD4-512ECB36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0800" y="8572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2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346</TotalTime>
  <Words>485</Words>
  <Application>Microsoft Office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Bahnschrift</vt:lpstr>
      <vt:lpstr>Bahnschrift SemiBold</vt:lpstr>
      <vt:lpstr>Century Gothic</vt:lpstr>
      <vt:lpstr>Courier New</vt:lpstr>
      <vt:lpstr>Savon</vt:lpstr>
      <vt:lpstr>Food blog</vt:lpstr>
      <vt:lpstr>ABSTRACT</vt:lpstr>
      <vt:lpstr>INTRODUCTION</vt:lpstr>
      <vt:lpstr>OBJECTIVES</vt:lpstr>
      <vt:lpstr>TECHNIQUE USED</vt:lpstr>
      <vt:lpstr>FLOW CHART FOR THE SITE PROCESS</vt:lpstr>
      <vt:lpstr>SOFTWARE &amp; HARDWARE REQUIREMENTS </vt:lpstr>
      <vt:lpstr>ADVANTAGES</vt:lpstr>
      <vt:lpstr>OUR FOOD CATEGORY</vt:lpstr>
      <vt:lpstr>HOME PAGE</vt:lpstr>
      <vt:lpstr>TIFFIN</vt:lpstr>
      <vt:lpstr>RICE AND MEALS</vt:lpstr>
      <vt:lpstr>TRADITIONAL FOODS</vt:lpstr>
      <vt:lpstr>DRY ITEMS</vt:lpstr>
      <vt:lpstr>GRAVY &amp; CURRY</vt:lpstr>
      <vt:lpstr>BILLING PAGE</vt:lpstr>
      <vt:lpstr>CONCLUSION</vt:lpstr>
      <vt:lpstr>FUTURE ENCHANCEMENT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blog</dc:title>
  <dc:creator>Monica Sathish Kumar</dc:creator>
  <cp:lastModifiedBy>Monica Sathish Kumar</cp:lastModifiedBy>
  <cp:revision>39</cp:revision>
  <dcterms:created xsi:type="dcterms:W3CDTF">2019-10-19T06:34:17Z</dcterms:created>
  <dcterms:modified xsi:type="dcterms:W3CDTF">2021-09-13T10:40:39Z</dcterms:modified>
</cp:coreProperties>
</file>